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359" r:id="rId2"/>
    <p:sldId id="360" r:id="rId3"/>
    <p:sldId id="361" r:id="rId4"/>
    <p:sldId id="384" r:id="rId5"/>
    <p:sldId id="385" r:id="rId6"/>
    <p:sldId id="379" r:id="rId7"/>
    <p:sldId id="362" r:id="rId8"/>
    <p:sldId id="382" r:id="rId9"/>
    <p:sldId id="383" r:id="rId10"/>
    <p:sldId id="363" r:id="rId11"/>
    <p:sldId id="364" r:id="rId12"/>
    <p:sldId id="365" r:id="rId13"/>
    <p:sldId id="367" r:id="rId14"/>
    <p:sldId id="371" r:id="rId15"/>
    <p:sldId id="369" r:id="rId16"/>
    <p:sldId id="290" r:id="rId17"/>
    <p:sldId id="334" r:id="rId18"/>
    <p:sldId id="355" r:id="rId19"/>
    <p:sldId id="325" r:id="rId20"/>
    <p:sldId id="317" r:id="rId21"/>
    <p:sldId id="329" r:id="rId22"/>
    <p:sldId id="330" r:id="rId23"/>
    <p:sldId id="331" r:id="rId24"/>
    <p:sldId id="380" r:id="rId25"/>
    <p:sldId id="326" r:id="rId26"/>
    <p:sldId id="332" r:id="rId27"/>
    <p:sldId id="348" r:id="rId28"/>
    <p:sldId id="320" r:id="rId29"/>
    <p:sldId id="321" r:id="rId30"/>
    <p:sldId id="322" r:id="rId31"/>
    <p:sldId id="357" r:id="rId32"/>
    <p:sldId id="358" r:id="rId33"/>
    <p:sldId id="376" r:id="rId34"/>
    <p:sldId id="377" r:id="rId35"/>
    <p:sldId id="378" r:id="rId36"/>
    <p:sldId id="37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6" autoAdjust="0"/>
    <p:restoredTop sz="90043" autoAdjust="0"/>
  </p:normalViewPr>
  <p:slideViewPr>
    <p:cSldViewPr>
      <p:cViewPr varScale="1">
        <p:scale>
          <a:sx n="66" d="100"/>
          <a:sy n="66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BA5C89-8192-40B0-A061-59BC4417DB32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5A7476-D3CB-459F-B3C1-9F566C677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0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8A312A-C960-4EF0-AD58-C71FB103DBD5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EE1F18-3822-4DEA-AA96-4D34E83C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960748-A1E5-47FF-8623-5C215182373C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928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92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7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5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07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5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20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77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62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59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4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61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69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91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2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8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4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17C4C2-DFAF-4F4C-AC22-662D56C2ABA7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AE85-5CC0-4E48-AB18-59E0F1B46329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D1F8-206A-487A-AE04-B906DE01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F765-4377-49EB-9361-4C8678C71CBC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C14D-F8E6-4F98-9F73-22015C7A6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B47C-D6AA-4006-9FA8-87F95BB46C3F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2933-B042-4F83-8503-7DCAA4220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8273-5C88-4250-8D86-ABE1344FD08B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4C43-1601-4016-9C88-25389A2A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6537-FA7B-4FC3-ACBE-C77AB7666642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634F-1570-4768-A6D6-E412CB6CF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358C-882C-45EE-ACEF-D84D84DFB94B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510F-21ED-4BAB-BF44-8E92FFF72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E576-61C0-4BD6-8BCC-5108AF15B6F3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3F71-CEF5-4AC6-8C2A-271A3BA6E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B497-C295-45BE-B324-208E57DD5AA4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F7E4-A096-474D-B4D1-29FE9C80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CE78-EEDC-4FC1-8AFF-777DC19C4C5E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8973-603F-477E-9A47-7FD6E4792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AF48-1015-408A-A102-74439F6CED51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69AB-9DE9-4331-9C9B-D3685035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6A314-D814-48B6-B93F-250BAAC41270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8583-4013-44B2-9608-EE29D88C4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3F8B14-093F-4835-9291-2034F66F4C01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34EC2-F989-491B-86E8-5331FA60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kzidenz-Grotesk Pro Bol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tlantic.com/education/archive/2015/03/when-mentally-ill-students-feel-alone/386504/" TargetMode="External"/><Relationship Id="rId2" Type="http://schemas.openxmlformats.org/officeDocument/2006/relationships/hyperlink" Target="http://www.nytimes.com/2015/08/02/education/edlife/stress-social-media-and-suicide-on-campus.html?_r=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ley.com/WileyCDA/WileyTitle/productCd-0787981141.html" TargetMode="External"/><Relationship Id="rId4" Type="http://schemas.openxmlformats.org/officeDocument/2006/relationships/hyperlink" Target="https://www.washingtonpost.com/news/grade-point/wp/2015/12/21/to-prevent-suicide-in-college-make-mental-health-screening-mandatory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57200" y="1371600"/>
            <a:ext cx="8305800" cy="248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6500"/>
              </a:lnSpc>
            </a:pPr>
            <a:r>
              <a:rPr lang="en-US" altLang="en-US" sz="4000" b="1" dirty="0" smtClean="0">
                <a:solidFill>
                  <a:srgbClr val="FFFFFF"/>
                </a:solidFill>
                <a:latin typeface="+mn-lt"/>
                <a:cs typeface="Tahoma" pitchFamily="34" charset="0"/>
              </a:rPr>
              <a:t>Understanding and supporting today’s college student: </a:t>
            </a:r>
          </a:p>
          <a:p>
            <a:pPr eaLnBrk="1" hangingPunct="1">
              <a:lnSpc>
                <a:spcPts val="6500"/>
              </a:lnSpc>
            </a:pPr>
            <a:r>
              <a:rPr lang="en-US" altLang="en-US" sz="40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Special focus on mental health</a:t>
            </a:r>
            <a:endParaRPr lang="en-US" altLang="en-US" sz="40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59013" y="4933950"/>
            <a:ext cx="6400800" cy="14097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Aaron </a:t>
            </a:r>
            <a:r>
              <a:rPr lang="en-US" sz="2400" dirty="0" err="1" smtClean="0"/>
              <a:t>Krasnow</a:t>
            </a:r>
            <a:r>
              <a:rPr lang="en-US" sz="2400" dirty="0" smtClean="0"/>
              <a:t>, Ph.D.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Associate Vice President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ASU Counseling and Health 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6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0790" y="243840"/>
            <a:ext cx="8549524" cy="9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Generational stereotypes…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91" y="1455821"/>
            <a:ext cx="8549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+mn-lt"/>
              </a:rPr>
              <a:t>Confirmation bias </a:t>
            </a:r>
            <a:r>
              <a:rPr lang="en-US" sz="2800" dirty="0" smtClean="0">
                <a:latin typeface="+mn-lt"/>
              </a:rPr>
              <a:t>– Tendency to search for or interpret information in a way that confirms one’s preconceptions.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u="sng" dirty="0" smtClean="0">
                <a:latin typeface="+mn-lt"/>
              </a:rPr>
              <a:t>Vividness effect</a:t>
            </a:r>
            <a:r>
              <a:rPr lang="en-US" sz="2800" u="sng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– </a:t>
            </a:r>
            <a:r>
              <a:rPr lang="en-US" sz="2800" dirty="0" smtClean="0">
                <a:latin typeface="+mn-lt"/>
              </a:rPr>
              <a:t>vivid or dramatic instances affect perception of a circumstance.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u="sng" dirty="0" smtClean="0">
                <a:latin typeface="+mn-lt"/>
              </a:rPr>
              <a:t>Availability heuristic </a:t>
            </a:r>
            <a:r>
              <a:rPr lang="en-US" sz="2800" dirty="0">
                <a:latin typeface="+mn-lt"/>
              </a:rPr>
              <a:t>– </a:t>
            </a:r>
            <a:r>
              <a:rPr lang="en-US" sz="2800" dirty="0" smtClean="0">
                <a:latin typeface="+mn-lt"/>
              </a:rPr>
              <a:t>mental shortcut that relies on immediate examples when evaluating a topic.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u="sng" dirty="0" smtClean="0">
                <a:latin typeface="+mn-lt"/>
              </a:rPr>
              <a:t>Ethnocentrism</a:t>
            </a:r>
            <a:r>
              <a:rPr lang="en-US" sz="2800" dirty="0" smtClean="0">
                <a:latin typeface="+mn-lt"/>
              </a:rPr>
              <a:t> – the belief that one’s personal ethnic or cultural lens is better (or at least the norm).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8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8942"/>
            <a:ext cx="8329613" cy="8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Millennials are…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9144000" cy="68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478"/>
            <a:ext cx="13547982" cy="134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8942"/>
            <a:ext cx="8329613" cy="8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Millennials are…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9144000" cy="68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067"/>
            <a:ext cx="12281264" cy="122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8942"/>
            <a:ext cx="8329613" cy="8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8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Millennials are…</a:t>
            </a:r>
            <a:endParaRPr lang="en-US" altLang="en-US" sz="48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9144000" cy="68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1036497"/>
            <a:ext cx="9190041" cy="58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8942"/>
            <a:ext cx="8329613" cy="16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0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Real strengths of today’s </a:t>
            </a:r>
          </a:p>
          <a:p>
            <a:pPr algn="ctr" eaLnBrk="1" hangingPunct="1">
              <a:lnSpc>
                <a:spcPts val="6500"/>
              </a:lnSpc>
            </a:pPr>
            <a:r>
              <a:rPr lang="en-US" altLang="en-US" sz="40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college student…</a:t>
            </a:r>
            <a:endParaRPr lang="en-US" altLang="en-US" sz="40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9144000" cy="68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60317" y="2009489"/>
            <a:ext cx="88233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Diversity and inclusivity minded</a:t>
            </a:r>
          </a:p>
          <a:p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Trusting of positive authority</a:t>
            </a:r>
          </a:p>
          <a:p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Purpose driven</a:t>
            </a:r>
          </a:p>
          <a:p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Hopeful</a:t>
            </a:r>
          </a:p>
          <a:p>
            <a:endParaRPr lang="en-US" sz="3200" dirty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Have emotion language</a:t>
            </a:r>
          </a:p>
        </p:txBody>
      </p:sp>
    </p:spTree>
    <p:extLst>
      <p:ext uri="{BB962C8B-B14F-4D97-AF65-F5344CB8AC3E}">
        <p14:creationId xmlns:p14="http://schemas.microsoft.com/office/powerpoint/2010/main" val="4293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8942"/>
            <a:ext cx="8329613" cy="83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0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Real challenges…</a:t>
            </a:r>
            <a:endParaRPr lang="en-US" altLang="en-US" sz="40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9144000" cy="681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60317" y="1214781"/>
            <a:ext cx="882336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Uncertainty in economy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Some poorer health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The double-edge of interconnectedness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Stereotype threat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Increasing prevalence of mental health issues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6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Mental Health and College Students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It’s real.</a:t>
            </a:r>
            <a:endParaRPr lang="en-US" sz="12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r>
              <a:rPr lang="en-US" sz="2400" b="1" dirty="0" smtClean="0"/>
              <a:t>It’s related to high school and college success.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400" b="1" dirty="0" smtClean="0"/>
              <a:t>It’s related to the reasons students drop out.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400" b="1" dirty="0" smtClean="0"/>
              <a:t>The media is paying attention.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79441"/>
              </p:ext>
            </p:extLst>
          </p:nvPr>
        </p:nvGraphicFramePr>
        <p:xfrm>
          <a:off x="1371600" y="0"/>
          <a:ext cx="6553200" cy="1220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Acrobat Document" r:id="rId3" imgW="3885840" imgH="7772400" progId="AcroExch.Document.DC">
                  <p:embed/>
                </p:oleObj>
              </mc:Choice>
              <mc:Fallback>
                <p:oleObj name="Acrobat Document" r:id="rId3" imgW="3885840" imgH="7772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0"/>
                        <a:ext cx="6553200" cy="1220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001000" y="6488668"/>
            <a:ext cx="12105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NAMI.org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8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59" y="0"/>
            <a:ext cx="674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Median age at the onset of mental health disorder</a:t>
            </a:r>
            <a:endParaRPr lang="en-US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81004"/>
              </p:ext>
            </p:extLst>
          </p:nvPr>
        </p:nvGraphicFramePr>
        <p:xfrm>
          <a:off x="76200" y="1600200"/>
          <a:ext cx="89916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 age at Onset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Any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(7-24)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Anxiety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(6-21)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Mood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(18-43)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Impulse</a:t>
                      </a:r>
                      <a:r>
                        <a:rPr lang="en-US" baseline="0" dirty="0" smtClean="0"/>
                        <a:t>-control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(7-15)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r>
                        <a:rPr lang="en-US" baseline="0" dirty="0" smtClean="0"/>
                        <a:t>-use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(18-27)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4800" y="563506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Kessler et 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49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43840"/>
            <a:ext cx="8329613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Let’s play </a:t>
            </a:r>
          </a:p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Guess the Generation!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It’s real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Collegiate mental health is a specific and growing area of research and practice: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Center for Collegiate Mental Health (CCMH)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Association of University and College Counseling Center Directors (AUCCCD)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American College Health Association (ACHA)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National Research Consortium of Counseling Centers in Higher Education (The Research Consortium)</a:t>
            </a:r>
          </a:p>
        </p:txBody>
      </p:sp>
    </p:spTree>
    <p:extLst>
      <p:ext uri="{BB962C8B-B14F-4D97-AF65-F5344CB8AC3E}">
        <p14:creationId xmlns:p14="http://schemas.microsoft.com/office/powerpoint/2010/main" val="428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CCMH 2009-2015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The growth in the number of students seeking counseling was more than </a:t>
            </a:r>
            <a:r>
              <a:rPr lang="en-US" sz="2400" b="1" u="sng" dirty="0" smtClean="0"/>
              <a:t>5x</a:t>
            </a:r>
            <a:r>
              <a:rPr lang="en-US" sz="2400" b="1" dirty="0" smtClean="0"/>
              <a:t> the rate of enrollment growth.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Lifetime prevalence rates for </a:t>
            </a:r>
            <a:r>
              <a:rPr lang="en-US" sz="2400" b="1" i="1" dirty="0" smtClean="0"/>
              <a:t>prior</a:t>
            </a:r>
            <a:r>
              <a:rPr lang="en-US" sz="2400" b="1" dirty="0" smtClean="0"/>
              <a:t> mental health services remain unchanged: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Prior counseling (1 in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Prior psychiatric medication (1 in 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Prior hospitalizations (1 in 10)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691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CCMH 2009-2015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Depression, Anxiety, and Social Anxiety show increasing prevalence in counseling center clients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Lifetime prevalence rate for non-suicidal self-injury (NSSI) has increased from 21.8% to 25.0%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Lifetime prevalence rate for </a:t>
            </a:r>
            <a:r>
              <a:rPr lang="en-US" sz="2400" b="1" dirty="0" smtClean="0"/>
              <a:t>serious suicidal ideation has increased </a:t>
            </a:r>
            <a:r>
              <a:rPr lang="en-US" sz="2400" b="1" dirty="0"/>
              <a:t>from </a:t>
            </a:r>
            <a:r>
              <a:rPr lang="en-US" sz="2400" b="1" dirty="0" smtClean="0"/>
              <a:t>23.8</a:t>
            </a:r>
            <a:r>
              <a:rPr lang="en-US" sz="2400" b="1" dirty="0"/>
              <a:t>% to </a:t>
            </a:r>
            <a:r>
              <a:rPr lang="en-US" sz="2400" b="1" dirty="0" smtClean="0"/>
              <a:t>32.9%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Lifetime prevalence rate for “attempted suicide” remains unchanged (current: 9.5%).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47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ACHA-NCHA II – Spring 2015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National research survey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Undergraduates and graduate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Random sample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108 institutions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74,438 undergraduate students surveyed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41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Academic Interference</a:t>
            </a:r>
            <a:endParaRPr lang="en-US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87543"/>
              </p:ext>
            </p:extLst>
          </p:nvPr>
        </p:nvGraphicFramePr>
        <p:xfrm>
          <a:off x="76200" y="1600200"/>
          <a:ext cx="8991600" cy="44188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Anxiety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Cold/Flu/Sore</a:t>
                      </a:r>
                      <a:r>
                        <a:rPr lang="en-US" baseline="0" dirty="0" smtClean="0"/>
                        <a:t> Throat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983">
                <a:tc>
                  <a:txBody>
                    <a:bodyPr/>
                    <a:lstStyle/>
                    <a:p>
                      <a:r>
                        <a:rPr lang="en-US" dirty="0" smtClean="0"/>
                        <a:t>Finances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Depression and Anxiety symptoms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497189"/>
              </p:ext>
            </p:extLst>
          </p:nvPr>
        </p:nvGraphicFramePr>
        <p:xfrm>
          <a:off x="76200" y="1600200"/>
          <a:ext cx="8991600" cy="4343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Overwhelmed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Exhausted (not from activity)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Sad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Lonely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Overwhelming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nxiety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Felt things were hopeless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r>
                        <a:rPr lang="en-US" dirty="0" smtClean="0"/>
                        <a:t>Depressed can’t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9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Suicidality</a:t>
            </a:r>
            <a:endParaRPr lang="en-US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271867"/>
              </p:ext>
            </p:extLst>
          </p:nvPr>
        </p:nvGraphicFramePr>
        <p:xfrm>
          <a:off x="76200" y="1600200"/>
          <a:ext cx="89916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Seriously</a:t>
                      </a:r>
                      <a:r>
                        <a:rPr lang="en-US" baseline="0" dirty="0" smtClean="0"/>
                        <a:t> considered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Intentionally harmed</a:t>
                      </a:r>
                      <a:r>
                        <a:rPr lang="en-US" baseline="0" dirty="0" smtClean="0"/>
                        <a:t> (NSSI)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Attempted suicide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6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54"/>
            <a:ext cx="8610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Mental health and retention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Psychological adjustment predicts retention.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 err="1" smtClean="0"/>
              <a:t>Gerdes</a:t>
            </a:r>
            <a:r>
              <a:rPr lang="en-US" sz="1200" b="1" dirty="0" smtClean="0"/>
              <a:t> &amp; </a:t>
            </a:r>
            <a:r>
              <a:rPr lang="en-US" sz="1200" b="1" dirty="0" err="1" smtClean="0"/>
              <a:t>Mallinckdrodt</a:t>
            </a:r>
            <a:r>
              <a:rPr lang="en-US" sz="1200" b="1" dirty="0" smtClean="0"/>
              <a:t>, 1994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r>
              <a:rPr lang="en-US" sz="2400" b="1" dirty="0" smtClean="0"/>
              <a:t>Receiving </a:t>
            </a:r>
            <a:r>
              <a:rPr lang="en-US" sz="2400" b="1" dirty="0"/>
              <a:t>c</a:t>
            </a:r>
            <a:r>
              <a:rPr lang="en-US" sz="2400" b="1" dirty="0" smtClean="0"/>
              <a:t>ounseling predicts retention beyond wanting but not receiving counseling.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Wilson et al., 1997</a:t>
            </a:r>
            <a:endParaRPr lang="en-US" sz="12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400" b="1" dirty="0" smtClean="0"/>
              <a:t>Students who have received counseling retain at a higher rate.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Turner &amp; Berry, 2000</a:t>
            </a:r>
            <a:endParaRPr lang="en-US" sz="12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400" b="1" dirty="0" smtClean="0"/>
              <a:t>5% of students end their education due to mental health disorders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Kessler et al., 1995</a:t>
            </a:r>
            <a:endParaRPr lang="en-US" sz="12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080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The media is paying attention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hlinkClick r:id="rId2"/>
              </a:rPr>
              <a:t>Suicide on Campus and the Pressure of Perfection</a:t>
            </a:r>
            <a:endParaRPr lang="en-US" sz="2400" b="1" dirty="0" smtClean="0"/>
          </a:p>
          <a:p>
            <a:pPr marL="0" indent="0" algn="r">
              <a:buNone/>
            </a:pPr>
            <a:r>
              <a:rPr lang="en-US" sz="1400" b="1" dirty="0" smtClean="0"/>
              <a:t>- New York Times, July 27, 2015</a:t>
            </a:r>
            <a:endParaRPr lang="en-US" sz="1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hlinkClick r:id="rId3"/>
              </a:rPr>
              <a:t>When Mentally Ill Students Feel Alone</a:t>
            </a:r>
            <a:endParaRPr lang="en-US" sz="2400" b="1" dirty="0" smtClean="0"/>
          </a:p>
          <a:p>
            <a:pPr marL="0" indent="0" algn="r">
              <a:buNone/>
            </a:pPr>
            <a:r>
              <a:rPr lang="en-US" sz="1400" b="1" dirty="0"/>
              <a:t>- </a:t>
            </a:r>
            <a:r>
              <a:rPr lang="en-US" sz="1400" b="1" dirty="0" smtClean="0"/>
              <a:t>The Atlantic, March 2, 2015</a:t>
            </a:r>
            <a:endParaRPr lang="en-US" sz="1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hlinkClick r:id="rId4"/>
              </a:rPr>
              <a:t>To Prevent Suicides in College Make Mental Health Screenings Mandatory (Opinion)</a:t>
            </a:r>
            <a:endParaRPr lang="en-US" sz="2400" b="1" dirty="0" smtClean="0"/>
          </a:p>
          <a:p>
            <a:pPr marL="0" indent="0" algn="r">
              <a:buNone/>
            </a:pPr>
            <a:r>
              <a:rPr lang="en-US" sz="1400" b="1" dirty="0" smtClean="0"/>
              <a:t>- Washington Post, December 21, 2015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hlinkClick r:id="rId5"/>
              </a:rPr>
              <a:t>College of the Overwhelmed</a:t>
            </a:r>
            <a:endParaRPr lang="en-US" sz="2400" b="1" dirty="0" smtClean="0"/>
          </a:p>
          <a:p>
            <a:pPr marL="0" indent="0" algn="r">
              <a:buNone/>
            </a:pPr>
            <a:r>
              <a:rPr lang="en-US" sz="1400" b="1" dirty="0" smtClean="0"/>
              <a:t>- Book, Richard </a:t>
            </a:r>
            <a:r>
              <a:rPr lang="en-US" sz="1400" b="1" dirty="0" err="1" smtClean="0"/>
              <a:t>Kadison</a:t>
            </a:r>
            <a:r>
              <a:rPr lang="en-US" sz="1400" b="1" dirty="0" smtClean="0"/>
              <a:t>, 2004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871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What most colleges are doing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Each year between 2011 and 2015 nearly 60% of colleges reported increasing budgets for professional counselor/psychologists.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Garrett Lee Smith Memorial Act – SAMHSA grants.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Jed Foundation Campus Programs.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Training advising, faculty, staff, housing, gate-keepers.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Behavioral Intervention Teams.</a:t>
            </a:r>
            <a:endParaRPr lang="en-US" sz="12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947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56" y="243840"/>
            <a:ext cx="9116844" cy="9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>
                <a:solidFill>
                  <a:srgbClr val="FFC000"/>
                </a:solidFill>
                <a:cs typeface="Tahoma" pitchFamily="34" charset="0"/>
              </a:rPr>
              <a:t>“Young people these </a:t>
            </a:r>
            <a:r>
              <a:rPr lang="en-US" altLang="en-US" sz="4400" b="1" dirty="0" smtClean="0">
                <a:solidFill>
                  <a:srgbClr val="FFC000"/>
                </a:solidFill>
                <a:cs typeface="Tahoma" pitchFamily="34" charset="0"/>
              </a:rPr>
              <a:t>days are…”</a:t>
            </a:r>
            <a:endParaRPr lang="en-US" altLang="en-US" sz="4400" b="1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89" y="1600201"/>
            <a:ext cx="8645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Too close to their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Too entitled in their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Feeling misunderstood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Too focused 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Poor communicators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Naïve</a:t>
            </a:r>
          </a:p>
        </p:txBody>
      </p:sp>
    </p:spTree>
    <p:extLst>
      <p:ext uri="{BB962C8B-B14F-4D97-AF65-F5344CB8AC3E}">
        <p14:creationId xmlns:p14="http://schemas.microsoft.com/office/powerpoint/2010/main" val="11492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What the best colleges are doing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754"/>
            <a:ext cx="8610600" cy="54094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Comprehensive services: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Counseling and Health Services staffed by professionals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Physical activity/fitness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Nutrition is valued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Volunteering/service culture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Developmentally appropriate services: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An articulated focus on </a:t>
            </a:r>
            <a:r>
              <a:rPr lang="en-US" sz="2000" b="1" i="1" dirty="0" smtClean="0"/>
              <a:t>college</a:t>
            </a:r>
            <a:r>
              <a:rPr lang="en-US" sz="2000" b="1" dirty="0" smtClean="0"/>
              <a:t> health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Outsourced health </a:t>
            </a:r>
            <a:r>
              <a:rPr lang="en-US" sz="2000" b="1" dirty="0"/>
              <a:t>models are rarely developmentally </a:t>
            </a:r>
            <a:r>
              <a:rPr lang="en-US" sz="2000" b="1" dirty="0" smtClean="0"/>
              <a:t>appropriate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Valuing diversity: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Colleges that value diversity are likely to affirm and support students who feel “different” than others. This predicts good outcomes in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33612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How do these issues affect aid administrators?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440164"/>
            <a:ext cx="8610600" cy="54094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Increased parental involvement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Traditional administrative and economic </a:t>
            </a:r>
            <a:r>
              <a:rPr lang="en-US" sz="2400" b="1" dirty="0"/>
              <a:t>systems mismatched to current student experience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Professional-employee and student-employee factors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Increased “demandingness</a:t>
            </a:r>
            <a:r>
              <a:rPr lang="en-US" sz="2400" b="1" dirty="0" smtClean="0"/>
              <a:t>”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Increased crises or “crises</a:t>
            </a:r>
            <a:r>
              <a:rPr lang="en-US" sz="2400" b="1" dirty="0" smtClean="0"/>
              <a:t>”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Difficulty with “follow-through”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66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4"/>
            <a:ext cx="8610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Recommendations for aid teams…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Training in facts about emerging adults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Emerging Adulthood: </a:t>
            </a:r>
            <a:r>
              <a:rPr lang="en-US" sz="1600" b="1" dirty="0" smtClean="0"/>
              <a:t>Jeffrey Arnett</a:t>
            </a:r>
          </a:p>
          <a:p>
            <a:pPr marL="457200" lvl="1" indent="0">
              <a:buNone/>
            </a:pPr>
            <a:endParaRPr lang="en-U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Training in human 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Motivational interviewing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Autonomy support</a:t>
            </a:r>
          </a:p>
          <a:p>
            <a:pPr marL="457200" lvl="1" indent="0">
              <a:buNone/>
            </a:pPr>
            <a:endParaRPr lang="en-US" sz="16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Training in emotional intelligence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E.I. for financial advisors and planners - </a:t>
            </a:r>
            <a:r>
              <a:rPr lang="en-US" sz="1600" dirty="0" err="1"/>
              <a:t>Dubofsky</a:t>
            </a:r>
            <a:r>
              <a:rPr lang="en-US" sz="1600" dirty="0"/>
              <a:t>, D., &amp; </a:t>
            </a:r>
            <a:r>
              <a:rPr lang="en-US" sz="1600" dirty="0" err="1"/>
              <a:t>Sussman</a:t>
            </a:r>
            <a:r>
              <a:rPr lang="en-US" sz="1600" dirty="0"/>
              <a:t>, L. (2009).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Emphasize strengths-based human-centeredness, not generational stereotypes.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35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5715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4538" y="243840"/>
            <a:ext cx="8831398" cy="9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32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Strengths-based human-centered strategies</a:t>
            </a:r>
            <a:endParaRPr lang="en-US" altLang="en-US" sz="32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537" y="1429789"/>
            <a:ext cx="8340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For motivation: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Connect their need to their community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Model positive authority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Give clear statements about meaningfulness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Allow and support emotionality into the conversation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5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5715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537" y="1429789"/>
            <a:ext cx="8340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For connecting to help and resources:</a:t>
            </a:r>
            <a:br>
              <a:rPr lang="en-US" sz="2800" dirty="0" smtClean="0">
                <a:solidFill>
                  <a:srgbClr val="FFFFFF"/>
                </a:solidFill>
                <a:latin typeface="+mn-lt"/>
              </a:rPr>
            </a:br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Model hopefulness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Ask their ideas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Emphasize immediacy</a:t>
            </a:r>
          </a:p>
          <a:p>
            <a:endParaRPr lang="en-US" sz="2800" dirty="0" smtClean="0">
              <a:solidFill>
                <a:srgbClr val="FFFFFF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Reinforce the connection between seeking help and their goals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4538" y="243840"/>
            <a:ext cx="8831398" cy="9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32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Strengths-based human-centered strategies</a:t>
            </a:r>
            <a:endParaRPr lang="en-US" altLang="en-US" sz="32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How else do these issues affect you as aid administrators?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380" y="243840"/>
            <a:ext cx="8891556" cy="8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8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Thank you!</a:t>
            </a:r>
            <a:endParaRPr lang="en-US" altLang="en-US" sz="48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43840"/>
            <a:ext cx="8329613" cy="84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Guess the Generation!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617" y="2165128"/>
            <a:ext cx="8645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+mn-lt"/>
              </a:rPr>
              <a:t>Your choices are:</a:t>
            </a:r>
          </a:p>
          <a:p>
            <a:r>
              <a:rPr lang="en-US" sz="3200" dirty="0" smtClean="0">
                <a:latin typeface="+mn-lt"/>
              </a:rPr>
              <a:t>GI Generation 		(1901-1924)</a:t>
            </a:r>
          </a:p>
          <a:p>
            <a:r>
              <a:rPr lang="en-US" sz="3200" dirty="0" smtClean="0">
                <a:latin typeface="+mn-lt"/>
              </a:rPr>
              <a:t>Silent 			(1925-1944)</a:t>
            </a:r>
          </a:p>
          <a:p>
            <a:r>
              <a:rPr lang="en-US" sz="3200" dirty="0" smtClean="0">
                <a:latin typeface="+mn-lt"/>
              </a:rPr>
              <a:t>Baby Boomers 	(1945-1963)</a:t>
            </a:r>
          </a:p>
          <a:p>
            <a:r>
              <a:rPr lang="en-US" sz="3200" dirty="0" smtClean="0">
                <a:latin typeface="+mn-lt"/>
              </a:rPr>
              <a:t>Generation X 		(1964-1980)</a:t>
            </a:r>
          </a:p>
          <a:p>
            <a:r>
              <a:rPr lang="en-US" sz="3200" dirty="0" smtClean="0">
                <a:latin typeface="+mn-lt"/>
              </a:rPr>
              <a:t>Millennial 			(1981-2000)</a:t>
            </a:r>
          </a:p>
          <a:p>
            <a:r>
              <a:rPr lang="en-US" sz="3200" dirty="0" smtClean="0">
                <a:latin typeface="+mn-lt"/>
              </a:rPr>
              <a:t>Generation Z 		(2001 – 20xx)</a:t>
            </a:r>
          </a:p>
        </p:txBody>
      </p:sp>
    </p:spTree>
    <p:extLst>
      <p:ext uri="{BB962C8B-B14F-4D97-AF65-F5344CB8AC3E}">
        <p14:creationId xmlns:p14="http://schemas.microsoft.com/office/powerpoint/2010/main" val="35203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56" y="243840"/>
            <a:ext cx="9116844" cy="9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>
                <a:solidFill>
                  <a:srgbClr val="FFC000"/>
                </a:solidFill>
                <a:cs typeface="Tahoma" pitchFamily="34" charset="0"/>
              </a:rPr>
              <a:t>“Young people these </a:t>
            </a:r>
            <a:r>
              <a:rPr lang="en-US" altLang="en-US" sz="4400" b="1" dirty="0" smtClean="0">
                <a:solidFill>
                  <a:srgbClr val="FFC000"/>
                </a:solidFill>
                <a:cs typeface="Tahoma" pitchFamily="34" charset="0"/>
              </a:rPr>
              <a:t>days are…”</a:t>
            </a:r>
            <a:endParaRPr lang="en-US" altLang="en-US" sz="4400" b="1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56" y="1600201"/>
            <a:ext cx="89644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Too close to their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Too entitled in their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Feeling misunderstood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Too focused 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Poor communicators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Naïve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n-lt"/>
            </a:endParaRPr>
          </a:p>
          <a:p>
            <a:r>
              <a:rPr lang="en-US" sz="2400" dirty="0"/>
              <a:t>Choices: </a:t>
            </a:r>
            <a:endParaRPr lang="en-US" sz="2400" dirty="0" smtClean="0"/>
          </a:p>
          <a:p>
            <a:r>
              <a:rPr lang="en-US" sz="2400" dirty="0" smtClean="0"/>
              <a:t>G.I</a:t>
            </a:r>
            <a:r>
              <a:rPr lang="en-US" sz="2400" dirty="0"/>
              <a:t>., Silent, Baby Boomer, Generation X, Millennial, Generation </a:t>
            </a:r>
            <a:r>
              <a:rPr lang="en-US" sz="2400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43840"/>
            <a:ext cx="8329613" cy="84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Answer…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89" y="1600201"/>
            <a:ext cx="8645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G.I. Generation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Silent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a</a:t>
            </a:r>
            <a:r>
              <a:rPr lang="en-US" sz="3600" dirty="0" smtClean="0">
                <a:latin typeface="+mn-lt"/>
              </a:rPr>
              <a:t>nd Baby Boomer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Generation X</a:t>
            </a:r>
            <a:endParaRPr lang="en-US" sz="3600" dirty="0">
              <a:latin typeface="+mn-lt"/>
            </a:endParaRPr>
          </a:p>
          <a:p>
            <a:endParaRPr lang="en-US" sz="36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Millennial and Generation Z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5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43840"/>
            <a:ext cx="8329613" cy="84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Guess the generation…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89" y="1600201"/>
            <a:ext cx="864577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Independent-minded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Focused on community over 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Cynical about the future due to chaotic domestic/global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Idealistic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Hopeful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Activist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See self as agent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Choices: </a:t>
            </a:r>
            <a:r>
              <a:rPr lang="en-US" sz="2000" dirty="0" smtClean="0">
                <a:latin typeface="+mn-lt"/>
              </a:rPr>
              <a:t>G.I., Silent</a:t>
            </a:r>
            <a:r>
              <a:rPr lang="en-US" sz="2000" dirty="0">
                <a:latin typeface="+mn-lt"/>
              </a:rPr>
              <a:t>, Baby Boomer, Generation X, </a:t>
            </a:r>
            <a:r>
              <a:rPr lang="en-US" sz="2000" dirty="0" smtClean="0">
                <a:latin typeface="+mn-lt"/>
              </a:rPr>
              <a:t>Millennial, Generation Z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3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43840"/>
            <a:ext cx="8329613" cy="84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Answer…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89" y="1600201"/>
            <a:ext cx="8645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Generation </a:t>
            </a:r>
            <a:r>
              <a:rPr lang="en-US" sz="3600" dirty="0" smtClean="0"/>
              <a:t>Z</a:t>
            </a:r>
            <a:endParaRPr lang="en-US" sz="3600" dirty="0" smtClean="0">
              <a:latin typeface="+mn-lt"/>
            </a:endParaRP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Millennial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a</a:t>
            </a:r>
            <a:r>
              <a:rPr lang="en-US" sz="3600" dirty="0" smtClean="0">
                <a:latin typeface="+mn-lt"/>
              </a:rPr>
              <a:t>nd Generation X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Baby Boomer</a:t>
            </a:r>
            <a:endParaRPr lang="en-US" sz="3600" dirty="0">
              <a:latin typeface="+mn-lt"/>
            </a:endParaRPr>
          </a:p>
          <a:p>
            <a:endParaRPr lang="en-US" sz="3600" dirty="0" smtClean="0">
              <a:latin typeface="+mn-lt"/>
            </a:endParaRPr>
          </a:p>
          <a:p>
            <a:r>
              <a:rPr lang="en-US" sz="3600" dirty="0" smtClean="0">
                <a:latin typeface="+mn-lt"/>
              </a:rPr>
              <a:t>and </a:t>
            </a:r>
            <a:r>
              <a:rPr lang="en-US" sz="3600" dirty="0" smtClean="0"/>
              <a:t>Silent and G.I.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8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0700" y="243840"/>
            <a:ext cx="8329613" cy="9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6500"/>
              </a:lnSpc>
            </a:pPr>
            <a:r>
              <a:rPr lang="en-US" altLang="en-US" sz="4400" b="1" dirty="0" smtClean="0">
                <a:solidFill>
                  <a:srgbClr val="FFC000"/>
                </a:solidFill>
                <a:latin typeface="+mn-lt"/>
                <a:cs typeface="Tahoma" pitchFamily="34" charset="0"/>
              </a:rPr>
              <a:t>Talking ‘bout my generation…</a:t>
            </a:r>
            <a:endParaRPr lang="en-US" altLang="en-US" sz="4400" b="1" dirty="0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789" y="1600201"/>
            <a:ext cx="8645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Independent-minded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Focused on community over 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Cynical about the future due to chaotic domestic/global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Idealistic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Hopeful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Activist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See self as agent of change</a:t>
            </a:r>
          </a:p>
        </p:txBody>
      </p:sp>
    </p:spTree>
    <p:extLst>
      <p:ext uri="{BB962C8B-B14F-4D97-AF65-F5344CB8AC3E}">
        <p14:creationId xmlns:p14="http://schemas.microsoft.com/office/powerpoint/2010/main" val="12677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0A923"/>
      </a:hlink>
      <a:folHlink>
        <a:srgbClr val="F0A923"/>
      </a:folHlink>
    </a:clrScheme>
    <a:fontScheme name="ASU">
      <a:majorFont>
        <a:latin typeface="Akzidenz-Grotesk Pro Bold"/>
        <a:ea typeface=""/>
        <a:cs typeface=""/>
      </a:majorFont>
      <a:minorFont>
        <a:latin typeface="Akzidenz-Grotesk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1148</Words>
  <Application>Microsoft Office PowerPoint</Application>
  <PresentationFormat>On-screen Show (4:3)</PresentationFormat>
  <Paragraphs>328</Paragraphs>
  <Slides>36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Akzidenz-Grotesk Pro Bold</vt:lpstr>
      <vt:lpstr>Akzidenz-Grotesk Pro Regular</vt:lpstr>
      <vt:lpstr>Arial</vt:lpstr>
      <vt:lpstr>Calibri</vt:lpstr>
      <vt:lpstr>Tahoma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 and College Students</vt:lpstr>
      <vt:lpstr>PowerPoint Presentation</vt:lpstr>
      <vt:lpstr>PowerPoint Presentation</vt:lpstr>
      <vt:lpstr>Median age at the onset of mental health disorder</vt:lpstr>
      <vt:lpstr>It’s real</vt:lpstr>
      <vt:lpstr>CCMH 2009-2015</vt:lpstr>
      <vt:lpstr>CCMH 2009-2015</vt:lpstr>
      <vt:lpstr>ACHA-NCHA II – Spring 2015</vt:lpstr>
      <vt:lpstr>Academic Interference</vt:lpstr>
      <vt:lpstr>Depression and Anxiety symptoms</vt:lpstr>
      <vt:lpstr>Suicidality</vt:lpstr>
      <vt:lpstr>Mental health and retention</vt:lpstr>
      <vt:lpstr>The media is paying attention</vt:lpstr>
      <vt:lpstr>What most colleges are doing</vt:lpstr>
      <vt:lpstr>What the best colleges are doing</vt:lpstr>
      <vt:lpstr>How do these issues affect aid administrators?</vt:lpstr>
      <vt:lpstr>Recommendations for aid teams…</vt:lpstr>
      <vt:lpstr>PowerPoint Presentation</vt:lpstr>
      <vt:lpstr>PowerPoint Presentation</vt:lpstr>
      <vt:lpstr>How else do these issues affect you as aid administrators?</vt:lpstr>
      <vt:lpstr>PowerPoint Presentation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Housing Five Year Plan</dc:title>
  <dc:creator>Dell-980</dc:creator>
  <cp:lastModifiedBy>Melissa Pizzo</cp:lastModifiedBy>
  <cp:revision>212</cp:revision>
  <dcterms:created xsi:type="dcterms:W3CDTF">2010-10-18T15:21:29Z</dcterms:created>
  <dcterms:modified xsi:type="dcterms:W3CDTF">2017-05-12T14:58:17Z</dcterms:modified>
</cp:coreProperties>
</file>